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0" r:id="rId2"/>
    <p:sldMasterId id="2147483861" r:id="rId3"/>
  </p:sldMasterIdLst>
  <p:sldIdLst>
    <p:sldId id="256" r:id="rId4"/>
    <p:sldId id="258" r:id="rId5"/>
    <p:sldId id="263" r:id="rId6"/>
    <p:sldId id="264" r:id="rId7"/>
    <p:sldId id="262" r:id="rId8"/>
    <p:sldId id="265" r:id="rId9"/>
    <p:sldId id="287" r:id="rId10"/>
    <p:sldId id="266" r:id="rId11"/>
    <p:sldId id="267" r:id="rId12"/>
    <p:sldId id="288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44567055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9168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657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697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581025"/>
            <a:ext cx="10515600" cy="72707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SM Boo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8600" y="1778000"/>
            <a:ext cx="7518400" cy="3873500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01</a:t>
            </a:r>
          </a:p>
          <a:p>
            <a:pPr lvl="0"/>
            <a:r>
              <a:rPr lang="en-US" dirty="0"/>
              <a:t>Title 02</a:t>
            </a:r>
          </a:p>
          <a:p>
            <a:pPr lvl="0"/>
            <a:r>
              <a:rPr lang="en-US" dirty="0"/>
              <a:t>Title 03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14" name="Text Box 15"/>
          <p:cNvSpPr txBox="1"/>
          <p:nvPr userDrawn="1"/>
        </p:nvSpPr>
        <p:spPr>
          <a:xfrm>
            <a:off x="288925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6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807"/>
            <a:ext cx="12192000" cy="31059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948690" y="1361439"/>
            <a:ext cx="1252221" cy="54610"/>
            <a:chOff x="0" y="0"/>
            <a:chExt cx="1179604" cy="54610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9516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2062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689101"/>
            <a:ext cx="10515600" cy="440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35025"/>
            <a:ext cx="8191500" cy="536575"/>
          </a:xfrm>
          <a:prstGeom prst="rect">
            <a:avLst/>
          </a:prstGeom>
        </p:spPr>
        <p:txBody>
          <a:bodyPr/>
          <a:lstStyle>
            <a:lvl1pPr>
              <a:defRPr lang="en-US" sz="1100">
                <a:effectLst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Page Title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70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65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735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558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529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4927600" cy="43942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500" baseline="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Bullet Point 1</a:t>
            </a:r>
          </a:p>
          <a:p>
            <a:pPr lvl="0"/>
            <a:r>
              <a:rPr lang="en-US" dirty="0"/>
              <a:t>Bullet Point 2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789738" y="1549400"/>
            <a:ext cx="5072062" cy="4394200"/>
          </a:xfrm>
          <a:custGeom>
            <a:avLst/>
            <a:gdLst>
              <a:gd name="connsiteX0" fmla="*/ 0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0 w 5072062"/>
              <a:gd name="connsiteY4" fmla="*/ 0 h 4394200"/>
              <a:gd name="connsiteX0" fmla="*/ 1075266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1075266 w 5072062"/>
              <a:gd name="connsiteY4" fmla="*/ 0 h 439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394200">
                <a:moveTo>
                  <a:pt x="1075266" y="0"/>
                </a:moveTo>
                <a:lnTo>
                  <a:pt x="5072062" y="0"/>
                </a:lnTo>
                <a:lnTo>
                  <a:pt x="5072062" y="4394200"/>
                </a:lnTo>
                <a:lnTo>
                  <a:pt x="0" y="4394200"/>
                </a:lnTo>
                <a:lnTo>
                  <a:pt x="1075266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020618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88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680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041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624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23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70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47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0671996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556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9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39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004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7832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0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9158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006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721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47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121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5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321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11810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471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669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027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7345546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13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27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00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60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3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8" name="Text Box 15"/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0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13" r:id="rId12"/>
    <p:sldLayoutId id="2147483672" r:id="rId13"/>
    <p:sldLayoutId id="2147483673" r:id="rId14"/>
    <p:sldLayoutId id="2147483651" r:id="rId1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418"/>
            <a:ext cx="12192000" cy="2109582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3708400" y="2667000"/>
            <a:ext cx="4775200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SM Book" pitchFamily="50" charset="0"/>
              </a:rPr>
              <a:t>Thank You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1486591"/>
            <a:ext cx="2194560" cy="4267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5219700" y="3783965"/>
            <a:ext cx="1752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9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2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D6999B5-639B-013D-A5B1-FB0621856C9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9" name="Text Box 15">
            <a:extLst>
              <a:ext uri="{FF2B5EF4-FFF2-40B4-BE49-F238E27FC236}">
                <a16:creationId xmlns="" xmlns:a16="http://schemas.microsoft.com/office/drawing/2014/main" id="{2904CCF3-5203-5667-9D42-4F906E1033D4}"/>
              </a:ext>
            </a:extLst>
          </p:cNvPr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504D638-166E-CB4F-4645-1835E322CC68}"/>
              </a:ext>
            </a:extLst>
          </p:cNvPr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1" name="Text Box 16">
              <a:extLst>
                <a:ext uri="{FF2B5EF4-FFF2-40B4-BE49-F238E27FC236}">
                  <a16:creationId xmlns="" xmlns:a16="http://schemas.microsoft.com/office/drawing/2014/main" id="{8A5861A5-5257-744F-16E0-76DB7E258B93}"/>
                </a:ext>
              </a:extLst>
            </p:cNvPr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8B5DA070-C3A6-B98A-2BC4-45D3346CE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5F63189-8695-D809-877F-00DB3608F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1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17" r="14017"/>
          <a:stretch>
            <a:fillRect/>
          </a:stretch>
        </p:blipFill>
        <p:spPr>
          <a:solidFill>
            <a:srgbClr val="002060"/>
          </a:solidFill>
        </p:spPr>
      </p:pic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</a:t>
            </a:r>
          </a:p>
          <a:p>
            <a:r>
              <a:rPr lang="en-US" dirty="0"/>
              <a:t>COVER PAGE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ORACLE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" y="1320800"/>
            <a:ext cx="2285999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3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8890000" cy="4394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 PL/SQL stored function for passing number as a parameter the return a message either even or odd based on the passed number ?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Write a PL/SQL stored function for passing </a:t>
            </a:r>
            <a:r>
              <a:rPr lang="en-US" sz="2000" dirty="0" err="1">
                <a:solidFill>
                  <a:srgbClr val="FF0000"/>
                </a:solidFill>
              </a:rPr>
              <a:t>empno</a:t>
            </a:r>
            <a:r>
              <a:rPr lang="en-US" sz="2000" dirty="0">
                <a:solidFill>
                  <a:srgbClr val="FF0000"/>
                </a:solidFill>
              </a:rPr>
              <a:t> as a parameter from </a:t>
            </a:r>
            <a:r>
              <a:rPr lang="en-US" sz="2000" dirty="0" err="1">
                <a:solidFill>
                  <a:srgbClr val="FF0000"/>
                </a:solidFill>
              </a:rPr>
              <a:t>emp</a:t>
            </a:r>
            <a:r>
              <a:rPr lang="en-US" sz="2000" dirty="0">
                <a:solidFill>
                  <a:srgbClr val="FF0000"/>
                </a:solidFill>
              </a:rPr>
              <a:t> table then delete that employee record in </a:t>
            </a:r>
            <a:r>
              <a:rPr lang="en-US" sz="2000" dirty="0" err="1">
                <a:solidFill>
                  <a:srgbClr val="FF0000"/>
                </a:solidFill>
              </a:rPr>
              <a:t>emp</a:t>
            </a:r>
            <a:r>
              <a:rPr lang="en-US" sz="2000" dirty="0">
                <a:solidFill>
                  <a:srgbClr val="FF0000"/>
                </a:solidFill>
              </a:rPr>
              <a:t> table and also return deleted number of records number from </a:t>
            </a:r>
            <a:r>
              <a:rPr lang="en-US" sz="2000" dirty="0" err="1">
                <a:solidFill>
                  <a:srgbClr val="FF0000"/>
                </a:solidFill>
              </a:rPr>
              <a:t>emp</a:t>
            </a:r>
            <a:r>
              <a:rPr lang="en-US" sz="2000" dirty="0">
                <a:solidFill>
                  <a:srgbClr val="FF0000"/>
                </a:solidFill>
              </a:rPr>
              <a:t> table 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256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</a:t>
            </a:r>
            <a:endParaRPr lang="en-US" sz="36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193532"/>
            <a:ext cx="11347028" cy="497358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Write a PL/SQL store function for passing salary as a parameter which is used to calculate bonus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of the employee based on following condition ?</a:t>
            </a:r>
          </a:p>
          <a:p>
            <a:pPr>
              <a:lnSpc>
                <a:spcPts val="2500"/>
              </a:lnSpc>
            </a:pPr>
            <a:endParaRPr lang="en-US" sz="2800" dirty="0" smtClean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if </a:t>
            </a:r>
            <a:r>
              <a:rPr lang="en-US" sz="2800" dirty="0" err="1">
                <a:solidFill>
                  <a:srgbClr val="FF0000"/>
                </a:solidFill>
              </a:rPr>
              <a:t>sal</a:t>
            </a:r>
            <a:r>
              <a:rPr lang="en-US" sz="2800" dirty="0">
                <a:solidFill>
                  <a:srgbClr val="FF0000"/>
                </a:solidFill>
              </a:rPr>
              <a:t>&lt;1000 then bonus-&gt;5% of salary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if </a:t>
            </a:r>
            <a:r>
              <a:rPr lang="en-US" sz="2800" dirty="0" err="1">
                <a:solidFill>
                  <a:srgbClr val="FF0000"/>
                </a:solidFill>
              </a:rPr>
              <a:t>sal</a:t>
            </a:r>
            <a:r>
              <a:rPr lang="en-US" sz="2800" dirty="0">
                <a:solidFill>
                  <a:srgbClr val="FF0000"/>
                </a:solidFill>
              </a:rPr>
              <a:t>&gt;=1000 and </a:t>
            </a:r>
            <a:r>
              <a:rPr lang="en-US" sz="2800" dirty="0" err="1">
                <a:solidFill>
                  <a:srgbClr val="FF0000"/>
                </a:solidFill>
              </a:rPr>
              <a:t>sal</a:t>
            </a:r>
            <a:r>
              <a:rPr lang="en-US" sz="2800" dirty="0">
                <a:solidFill>
                  <a:srgbClr val="FF0000"/>
                </a:solidFill>
              </a:rPr>
              <a:t>&lt;2000 then bonus-&gt;10% of salary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if </a:t>
            </a:r>
            <a:r>
              <a:rPr lang="en-US" sz="2800" dirty="0" err="1">
                <a:solidFill>
                  <a:srgbClr val="FF0000"/>
                </a:solidFill>
              </a:rPr>
              <a:t>sal</a:t>
            </a:r>
            <a:r>
              <a:rPr lang="en-US" sz="2800" dirty="0">
                <a:solidFill>
                  <a:srgbClr val="FF0000"/>
                </a:solidFill>
              </a:rPr>
              <a:t>&gt;=2000 and </a:t>
            </a:r>
            <a:r>
              <a:rPr lang="en-US" sz="2800" dirty="0" err="1">
                <a:solidFill>
                  <a:srgbClr val="FF0000"/>
                </a:solidFill>
              </a:rPr>
              <a:t>sal</a:t>
            </a:r>
            <a:r>
              <a:rPr lang="en-US" sz="2800" dirty="0">
                <a:solidFill>
                  <a:srgbClr val="FF0000"/>
                </a:solidFill>
              </a:rPr>
              <a:t>&lt;3000 then bonus-&gt;20% of salary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if </a:t>
            </a:r>
            <a:r>
              <a:rPr lang="en-US" sz="2800" dirty="0" err="1">
                <a:solidFill>
                  <a:srgbClr val="FF0000"/>
                </a:solidFill>
              </a:rPr>
              <a:t>sal</a:t>
            </a:r>
            <a:r>
              <a:rPr lang="en-US" sz="2800" dirty="0">
                <a:solidFill>
                  <a:srgbClr val="FF0000"/>
                </a:solidFill>
              </a:rPr>
              <a:t>&gt;=3000 and </a:t>
            </a:r>
            <a:r>
              <a:rPr lang="en-US" sz="2800" dirty="0" err="1">
                <a:solidFill>
                  <a:srgbClr val="FF0000"/>
                </a:solidFill>
              </a:rPr>
              <a:t>sal</a:t>
            </a:r>
            <a:r>
              <a:rPr lang="en-US" sz="2800" dirty="0">
                <a:solidFill>
                  <a:srgbClr val="FF0000"/>
                </a:solidFill>
              </a:rPr>
              <a:t>&lt;5000 then bonus-&gt;30% of salary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46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08842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Question: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Write a PL/SQL stored procedure for passing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empno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as a parameter from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emp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table and also display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empno,ename,sal,bonus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by using above user defined function and also display final output based on following format ?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empno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: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ename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is: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 </a:t>
            </a:r>
            <a:r>
              <a:rPr lang="en-US" sz="28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</a:t>
            </a: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: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 bonus is :</a:t>
            </a: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9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121721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Question: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PL/SQL stored function for passing </a:t>
            </a:r>
            <a:r>
              <a:rPr lang="en-US" sz="3600" dirty="0" err="1">
                <a:solidFill>
                  <a:srgbClr val="0070C0"/>
                </a:solidFill>
              </a:rPr>
              <a:t>ename</a:t>
            </a:r>
            <a:r>
              <a:rPr lang="en-US" sz="3600" dirty="0">
                <a:solidFill>
                  <a:srgbClr val="0070C0"/>
                </a:solidFill>
              </a:rPr>
              <a:t> as in parameter then return job of employee from </a:t>
            </a:r>
            <a:r>
              <a:rPr lang="en-US" sz="3600" dirty="0" err="1">
                <a:solidFill>
                  <a:srgbClr val="0070C0"/>
                </a:solidFill>
              </a:rPr>
              <a:t>emp</a:t>
            </a:r>
            <a:r>
              <a:rPr lang="en-US" sz="3600" dirty="0">
                <a:solidFill>
                  <a:srgbClr val="0070C0"/>
                </a:solidFill>
              </a:rPr>
              <a:t> table and also if requested employee name is not available in </a:t>
            </a:r>
            <a:r>
              <a:rPr lang="en-US" sz="3600" dirty="0" err="1">
                <a:solidFill>
                  <a:srgbClr val="0070C0"/>
                </a:solidFill>
              </a:rPr>
              <a:t>emp</a:t>
            </a:r>
            <a:r>
              <a:rPr lang="en-US" sz="3600" dirty="0">
                <a:solidFill>
                  <a:srgbClr val="0070C0"/>
                </a:solidFill>
              </a:rPr>
              <a:t> table then return a message ?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PL/SQL stored function for passing </a:t>
            </a:r>
            <a:r>
              <a:rPr lang="en-US" sz="3600" dirty="0" err="1">
                <a:solidFill>
                  <a:srgbClr val="0070C0"/>
                </a:solidFill>
              </a:rPr>
              <a:t>empno</a:t>
            </a:r>
            <a:r>
              <a:rPr lang="en-US" sz="3600" dirty="0">
                <a:solidFill>
                  <a:srgbClr val="0070C0"/>
                </a:solidFill>
              </a:rPr>
              <a:t> as a parameter from </a:t>
            </a:r>
            <a:r>
              <a:rPr lang="en-US" sz="3600" dirty="0" err="1">
                <a:solidFill>
                  <a:srgbClr val="0070C0"/>
                </a:solidFill>
              </a:rPr>
              <a:t>emp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  <a:r>
              <a:rPr lang="en-US" sz="3600" dirty="0" err="1">
                <a:solidFill>
                  <a:srgbClr val="0070C0"/>
                </a:solidFill>
              </a:rPr>
              <a:t>table,if</a:t>
            </a:r>
            <a:r>
              <a:rPr lang="en-US" sz="3600" dirty="0">
                <a:solidFill>
                  <a:srgbClr val="0070C0"/>
                </a:solidFill>
              </a:rPr>
              <a:t> the employee salary is more than average salary of that employee department then </a:t>
            </a:r>
            <a:r>
              <a:rPr lang="en-US" sz="3600" dirty="0" err="1">
                <a:solidFill>
                  <a:srgbClr val="0070C0"/>
                </a:solidFill>
              </a:rPr>
              <a:t>retur</a:t>
            </a:r>
            <a:r>
              <a:rPr lang="en-US" sz="3600" dirty="0">
                <a:solidFill>
                  <a:srgbClr val="0070C0"/>
                </a:solidFill>
              </a:rPr>
              <a:t> 1 otherwise return 0 ?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display the employees who are getting more </a:t>
            </a:r>
            <a:r>
              <a:rPr lang="en-US" sz="3600" dirty="0" err="1">
                <a:solidFill>
                  <a:srgbClr val="0070C0"/>
                </a:solidFill>
              </a:rPr>
              <a:t>sal</a:t>
            </a:r>
            <a:r>
              <a:rPr lang="en-US" sz="3600" dirty="0">
                <a:solidFill>
                  <a:srgbClr val="0070C0"/>
                </a:solidFill>
              </a:rPr>
              <a:t> than the </a:t>
            </a:r>
            <a:r>
              <a:rPr lang="en-US" sz="3600" dirty="0" err="1">
                <a:solidFill>
                  <a:srgbClr val="0070C0"/>
                </a:solidFill>
              </a:rPr>
              <a:t>avgsal</a:t>
            </a:r>
            <a:r>
              <a:rPr lang="en-US" sz="3600" dirty="0">
                <a:solidFill>
                  <a:srgbClr val="0070C0"/>
                </a:solidFill>
              </a:rPr>
              <a:t> of their </a:t>
            </a:r>
            <a:r>
              <a:rPr lang="en-US" sz="3600" dirty="0" err="1">
                <a:solidFill>
                  <a:srgbClr val="0070C0"/>
                </a:solidFill>
              </a:rPr>
              <a:t>dept</a:t>
            </a:r>
            <a:r>
              <a:rPr lang="en-US" sz="3600" dirty="0">
                <a:solidFill>
                  <a:srgbClr val="0070C0"/>
                </a:solidFill>
              </a:rPr>
              <a:t> by using above user defined function ?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5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5"/>
            <a:ext cx="10035489" cy="133854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Type of Non Correlated </a:t>
            </a:r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Subquery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549398"/>
            <a:ext cx="11377508" cy="4812765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Single row </a:t>
            </a:r>
            <a:r>
              <a:rPr lang="en-US" sz="2400" dirty="0" err="1">
                <a:solidFill>
                  <a:srgbClr val="0070C0"/>
                </a:solidFill>
              </a:rPr>
              <a:t>subquery</a:t>
            </a: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24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Multi-row </a:t>
            </a:r>
            <a:r>
              <a:rPr lang="en-US" sz="2400" dirty="0" err="1">
                <a:solidFill>
                  <a:srgbClr val="0070C0"/>
                </a:solidFill>
              </a:rPr>
              <a:t>subquery</a:t>
            </a: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24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Inline </a:t>
            </a:r>
            <a:r>
              <a:rPr lang="en-US" sz="2400" dirty="0">
                <a:solidFill>
                  <a:srgbClr val="0070C0"/>
                </a:solidFill>
              </a:rPr>
              <a:t>view.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20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6"/>
            <a:ext cx="10421855" cy="716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Question: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3137" y="1703672"/>
            <a:ext cx="11494703" cy="423992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 are getting more salary than the </a:t>
            </a:r>
            <a:r>
              <a:rPr lang="en-US" sz="2800" dirty="0" err="1">
                <a:solidFill>
                  <a:srgbClr val="0070C0"/>
                </a:solidFill>
              </a:rPr>
              <a:t>avgsal</a:t>
            </a:r>
            <a:r>
              <a:rPr lang="en-US" sz="2800" dirty="0">
                <a:solidFill>
                  <a:srgbClr val="0070C0"/>
                </a:solidFill>
              </a:rPr>
              <a:t>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table.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 are working in sales department from </a:t>
            </a:r>
            <a:r>
              <a:rPr lang="en-US" sz="2800" dirty="0" err="1">
                <a:solidFill>
                  <a:srgbClr val="0070C0"/>
                </a:solidFill>
              </a:rPr>
              <a:t>emp,dept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 are working as smith </a:t>
            </a:r>
            <a:r>
              <a:rPr lang="en-US" sz="2800" dirty="0" err="1">
                <a:solidFill>
                  <a:srgbClr val="0070C0"/>
                </a:solidFill>
              </a:rPr>
              <a:t>deptno</a:t>
            </a:r>
            <a:r>
              <a:rPr lang="en-US" sz="2800" dirty="0">
                <a:solidFill>
                  <a:srgbClr val="0070C0"/>
                </a:solidFill>
              </a:rPr>
              <a:t>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2nd highest </a:t>
            </a:r>
            <a:r>
              <a:rPr lang="en-US" sz="2800" dirty="0" err="1">
                <a:solidFill>
                  <a:srgbClr val="0070C0"/>
                </a:solidFill>
              </a:rPr>
              <a:t>sal</a:t>
            </a:r>
            <a:r>
              <a:rPr lang="en-US" sz="2800" dirty="0">
                <a:solidFill>
                  <a:srgbClr val="0070C0"/>
                </a:solidFill>
              </a:rPr>
              <a:t>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2nd highest </a:t>
            </a:r>
            <a:r>
              <a:rPr lang="en-US" sz="2800" dirty="0" err="1">
                <a:solidFill>
                  <a:srgbClr val="0070C0"/>
                </a:solidFill>
              </a:rPr>
              <a:t>sal</a:t>
            </a:r>
            <a:r>
              <a:rPr lang="en-US" sz="2800" dirty="0">
                <a:solidFill>
                  <a:srgbClr val="0070C0"/>
                </a:solidFill>
              </a:rPr>
              <a:t> employee details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those job average salary is more than the clerk job </a:t>
            </a:r>
            <a:r>
              <a:rPr lang="en-US" sz="2800" dirty="0" err="1">
                <a:solidFill>
                  <a:srgbClr val="0070C0"/>
                </a:solidFill>
              </a:rPr>
              <a:t>avgrage</a:t>
            </a:r>
            <a:r>
              <a:rPr lang="en-US" sz="2800" dirty="0">
                <a:solidFill>
                  <a:srgbClr val="0070C0"/>
                </a:solidFill>
              </a:rPr>
              <a:t> salary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which is used to display highest no. of employees department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by using group by clause ?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 are working under BLAKE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</a:t>
            </a:r>
            <a:r>
              <a:rPr lang="en-US" sz="2800" dirty="0" err="1">
                <a:solidFill>
                  <a:srgbClr val="0070C0"/>
                </a:solidFill>
              </a:rPr>
              <a:t>empno,mgr</a:t>
            </a:r>
            <a:r>
              <a:rPr lang="en-US" sz="2800" dirty="0">
                <a:solidFill>
                  <a:srgbClr val="0070C0"/>
                </a:solidFill>
              </a:rPr>
              <a:t> columns ?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97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365126"/>
            <a:ext cx="8919678" cy="6936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Question: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Write a query to display the employee details who are getting </a:t>
            </a: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FF0000"/>
                </a:solidFill>
                <a:latin typeface="Constantia" panose="02030602050306030303" pitchFamily="18" charset="0"/>
              </a:rPr>
              <a:t>maxsal</a:t>
            </a: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in each department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a query to display the employees who are working in sales </a:t>
            </a: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or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research department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emp,dept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a query to display the employees who are working as </a:t>
            </a:r>
            <a:endParaRPr lang="en-US" sz="3200" dirty="0" smtClean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manager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FF000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88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214162"/>
            <a:ext cx="9018058" cy="8446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Inline view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select * from(select statement);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the employees who are getting more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than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30000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annsal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first row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rownum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?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first 5 rows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rownum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?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0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764" y="214162"/>
            <a:ext cx="9586762" cy="10371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correleated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subquery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Write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a query to display the employees who are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getting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more salary than the average salaries from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their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job from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table using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correleated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56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EXISTS operator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The EXISTS operator is used to test for the existence of any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record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 a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The EXISTS operator returns TRUE if the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returns one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or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more records.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column_name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(s)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table_name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WHERE EXISTS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(SELECT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column_name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table_name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WHERE condition);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87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DA7B07EA-28EA-32EA-4B55-2B85ED1E0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70888"/>
            <a:ext cx="821917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3600" b="1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SUB PROGRAMS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4DA976A-461B-6FB7-5DC9-30E9433AA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961345" cy="43942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Sub programs are name PL/SQL block which is used to solve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particual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task.</a:t>
            </a:r>
          </a:p>
          <a:p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1.PROCEDURE-&gt;May or may not return value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2.FUNCTION-&gt;Must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retuen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a value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444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Question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those departments from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dept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table having employees in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correlated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exists operator ?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those departments from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dept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table does not have employees in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using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correlated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subquery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exists operator ?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7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SEQUENCE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2" y="1395127"/>
            <a:ext cx="11515068" cy="4876883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Sequence is a database object which is used to generate Sequence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of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integers automatically.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Generally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SEQUENCE database object is used to generate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primary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key values automatically.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 err="1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Syn</a:t>
            </a:r>
            <a:r>
              <a:rPr lang="en-US" sz="4400" i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: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create sequence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sequencename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start with value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increment by value</a:t>
            </a:r>
          </a:p>
          <a:p>
            <a:pPr>
              <a:lnSpc>
                <a:spcPts val="2500"/>
              </a:lnSpc>
            </a:pP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minvalue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value</a:t>
            </a:r>
          </a:p>
          <a:p>
            <a:pPr>
              <a:lnSpc>
                <a:spcPts val="2500"/>
              </a:lnSpc>
            </a:pP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maxvalue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value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cycle/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nocycle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cache/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nocache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Using two PSEUDO columns we can access sequence database object.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CURRVAL AND NEXTVAL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These PSEUDO columns are used in INSERT,UPDATE,DELETE AND </a:t>
            </a:r>
            <a:endParaRPr lang="en-US" sz="28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STATEMENTS.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08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PL/SQL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10121721" cy="43942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PL/SQL is a block structured programming </a:t>
            </a:r>
            <a:r>
              <a:rPr lang="en-US" sz="2400" b="1" dirty="0" err="1">
                <a:solidFill>
                  <a:srgbClr val="FF0000"/>
                </a:solidFill>
              </a:rPr>
              <a:t>language.When</a:t>
            </a:r>
            <a:r>
              <a:rPr lang="en-US" sz="2400" b="1" dirty="0">
                <a:solidFill>
                  <a:srgbClr val="FF0000"/>
                </a:solidFill>
              </a:rPr>
              <a:t> we are submitting PL/SQL blocks into the oracle server then all procedural statements are executed within PL/SQL engine and also all sql statements are separately executed by using SQL ENGINE.</a:t>
            </a:r>
          </a:p>
        </p:txBody>
      </p:sp>
    </p:spTree>
    <p:extLst>
      <p:ext uri="{BB962C8B-B14F-4D97-AF65-F5344CB8AC3E}">
        <p14:creationId xmlns:p14="http://schemas.microsoft.com/office/powerpoint/2010/main" val="33978686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71977"/>
            <a:ext cx="8890000" cy="4771623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declare[Optional]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-&gt;variable </a:t>
            </a:r>
            <a:r>
              <a:rPr lang="en-US" sz="2000" b="1" dirty="0" err="1">
                <a:solidFill>
                  <a:srgbClr val="002060"/>
                </a:solidFill>
              </a:rPr>
              <a:t>declaration,cursor,used</a:t>
            </a:r>
            <a:r>
              <a:rPr lang="en-US" sz="2000" b="1" dirty="0">
                <a:solidFill>
                  <a:srgbClr val="002060"/>
                </a:solidFill>
              </a:rPr>
              <a:t> defined exceptions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begin[Mandatory]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-&gt;DML,TCL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-&gt;select .. into .. clause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-&gt;Control statements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exception[Optional]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-&gt;Handling runtime errors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end;[Mandatory]</a:t>
            </a:r>
          </a:p>
        </p:txBody>
      </p:sp>
    </p:spTree>
    <p:extLst>
      <p:ext uri="{BB962C8B-B14F-4D97-AF65-F5344CB8AC3E}">
        <p14:creationId xmlns:p14="http://schemas.microsoft.com/office/powerpoint/2010/main" val="20091738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503535" cy="4394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PL/SQL has two types of blocks.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1.Anonymous blocks</a:t>
            </a:r>
          </a:p>
          <a:p>
            <a:r>
              <a:rPr lang="en-US" sz="2400" dirty="0">
                <a:solidFill>
                  <a:srgbClr val="002060"/>
                </a:solidFill>
              </a:rPr>
              <a:t>declare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...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begin</a:t>
            </a:r>
          </a:p>
          <a:p>
            <a:r>
              <a:rPr lang="en-US" sz="2400" dirty="0">
                <a:solidFill>
                  <a:srgbClr val="002060"/>
                </a:solidFill>
              </a:rPr>
              <a:t>....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end;</a:t>
            </a:r>
          </a:p>
          <a:p>
            <a:r>
              <a:rPr lang="en-US" sz="2400" dirty="0">
                <a:solidFill>
                  <a:srgbClr val="002060"/>
                </a:solidFill>
              </a:rPr>
              <a:t>These blocks are not stored in database.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These blocks are not allowed to call in client application;</a:t>
            </a:r>
          </a:p>
        </p:txBody>
      </p:sp>
    </p:spTree>
    <p:extLst>
      <p:ext uri="{BB962C8B-B14F-4D97-AF65-F5344CB8AC3E}">
        <p14:creationId xmlns:p14="http://schemas.microsoft.com/office/powerpoint/2010/main" val="16831659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761113" cy="43942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Named blocks</a:t>
            </a:r>
          </a:p>
          <a:p>
            <a:r>
              <a:rPr lang="en-US" sz="2000" b="1" dirty="0" err="1">
                <a:solidFill>
                  <a:srgbClr val="00B0F0"/>
                </a:solidFill>
              </a:rPr>
              <a:t>Procedure,Function</a:t>
            </a:r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These blocks are automatically permanently stored in database .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These blocks are allowed to call in client application;</a:t>
            </a:r>
          </a:p>
        </p:txBody>
      </p:sp>
    </p:spTree>
    <p:extLst>
      <p:ext uri="{BB962C8B-B14F-4D97-AF65-F5344CB8AC3E}">
        <p14:creationId xmlns:p14="http://schemas.microsoft.com/office/powerpoint/2010/main" val="37292608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477777" cy="4394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Declaring Variable</a:t>
            </a:r>
          </a:p>
          <a:p>
            <a:r>
              <a:rPr lang="en-US" sz="2400" dirty="0" err="1" smtClean="0">
                <a:solidFill>
                  <a:srgbClr val="002060"/>
                </a:solidFill>
              </a:rPr>
              <a:t>variablename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datatype</a:t>
            </a:r>
            <a:r>
              <a:rPr lang="en-US" sz="2400" dirty="0">
                <a:solidFill>
                  <a:srgbClr val="002060"/>
                </a:solidFill>
              </a:rPr>
              <a:t>(size</a:t>
            </a:r>
            <a:r>
              <a:rPr lang="en-US" sz="2400" dirty="0" smtClean="0">
                <a:solidFill>
                  <a:srgbClr val="002060"/>
                </a:solidFill>
              </a:rPr>
              <a:t>);</a:t>
            </a:r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declare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a number(2);</a:t>
            </a:r>
          </a:p>
          <a:p>
            <a:r>
              <a:rPr lang="en-US" sz="2400" dirty="0" smtClean="0">
                <a:solidFill>
                  <a:srgbClr val="002060"/>
                </a:solidFill>
              </a:rPr>
              <a:t>Storing </a:t>
            </a:r>
            <a:r>
              <a:rPr lang="en-US" sz="2400" dirty="0">
                <a:solidFill>
                  <a:srgbClr val="002060"/>
                </a:solidFill>
              </a:rPr>
              <a:t>a value into variable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Using assignment operator (:=) we can store a value in variable.</a:t>
            </a:r>
          </a:p>
          <a:p>
            <a:r>
              <a:rPr lang="en-US" sz="2400" dirty="0" err="1">
                <a:solidFill>
                  <a:srgbClr val="002060"/>
                </a:solidFill>
              </a:rPr>
              <a:t>Syn</a:t>
            </a:r>
            <a:r>
              <a:rPr lang="en-US" sz="2400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dirty="0" err="1">
                <a:solidFill>
                  <a:srgbClr val="002060"/>
                </a:solidFill>
              </a:rPr>
              <a:t>variablename</a:t>
            </a:r>
            <a:r>
              <a:rPr lang="en-US" sz="2400" dirty="0">
                <a:solidFill>
                  <a:srgbClr val="002060"/>
                </a:solidFill>
              </a:rPr>
              <a:t>:=value;</a:t>
            </a:r>
          </a:p>
        </p:txBody>
      </p:sp>
    </p:spTree>
    <p:extLst>
      <p:ext uri="{BB962C8B-B14F-4D97-AF65-F5344CB8AC3E}">
        <p14:creationId xmlns:p14="http://schemas.microsoft.com/office/powerpoint/2010/main" val="38852629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Print message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426262" cy="43942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SYN:</a:t>
            </a:r>
          </a:p>
          <a:p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dirty="0" err="1" smtClean="0">
                <a:solidFill>
                  <a:srgbClr val="002060"/>
                </a:solidFill>
              </a:rPr>
              <a:t>dbms_output.put_line</a:t>
            </a:r>
            <a:r>
              <a:rPr lang="en-US" sz="2000" dirty="0">
                <a:solidFill>
                  <a:srgbClr val="002060"/>
                </a:solidFill>
              </a:rPr>
              <a:t>('message');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Q.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Write PL/SQL program for used entered </a:t>
            </a:r>
            <a:r>
              <a:rPr lang="en-US" sz="2000" dirty="0" err="1">
                <a:solidFill>
                  <a:srgbClr val="002060"/>
                </a:solidFill>
              </a:rPr>
              <a:t>empno</a:t>
            </a:r>
            <a:r>
              <a:rPr lang="en-US" sz="2000" dirty="0">
                <a:solidFill>
                  <a:srgbClr val="002060"/>
                </a:solidFill>
              </a:rPr>
              <a:t> then display name of the employee and his salary from </a:t>
            </a:r>
            <a:r>
              <a:rPr lang="en-US" sz="2000" dirty="0" err="1">
                <a:solidFill>
                  <a:srgbClr val="002060"/>
                </a:solidFill>
              </a:rPr>
              <a:t>emp</a:t>
            </a:r>
            <a:r>
              <a:rPr lang="en-US" sz="2000" dirty="0">
                <a:solidFill>
                  <a:srgbClr val="002060"/>
                </a:solidFill>
              </a:rPr>
              <a:t> table ?</a:t>
            </a:r>
          </a:p>
          <a:p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784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0D5667-5CDB-8088-00DD-CE802FB6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29D0CE-D909-741F-EEBE-07A02610C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016000"/>
            <a:ext cx="12310712" cy="5057541"/>
          </a:xfrm>
        </p:spPr>
        <p:txBody>
          <a:bodyPr>
            <a:normAutofit/>
          </a:bodyPr>
          <a:lstStyle/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r>
              <a:rPr lang="en-IN" sz="3200"/>
              <a:t>                                           THANK YOU</a:t>
            </a:r>
          </a:p>
          <a:p>
            <a:pPr lvl="1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4737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/>
              <a:t>STORED PROCEDURE</a:t>
            </a:r>
            <a:endParaRPr lang="en-US" sz="3600" b="1" dirty="0"/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19707"/>
            <a:ext cx="10044448" cy="4726547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Procedure is a named PL/SQL block which is used to solve particular task and also procedure may or may not return a values.</a:t>
            </a:r>
          </a:p>
          <a:p>
            <a:endParaRPr lang="en-US" sz="2600" b="1" dirty="0">
              <a:solidFill>
                <a:srgbClr val="FF0000"/>
              </a:solidFill>
            </a:endParaRPr>
          </a:p>
          <a:p>
            <a:r>
              <a:rPr lang="en-US" sz="2600" b="1" dirty="0">
                <a:solidFill>
                  <a:srgbClr val="FF0000"/>
                </a:solidFill>
              </a:rPr>
              <a:t>In oracle procedure having two parts :</a:t>
            </a:r>
          </a:p>
          <a:p>
            <a:endParaRPr lang="en-US" sz="2600" b="1" dirty="0">
              <a:solidFill>
                <a:srgbClr val="FF0000"/>
              </a:solidFill>
            </a:endParaRPr>
          </a:p>
          <a:p>
            <a:r>
              <a:rPr lang="en-US" sz="2600" b="1" dirty="0">
                <a:solidFill>
                  <a:srgbClr val="FF0000"/>
                </a:solidFill>
              </a:rPr>
              <a:t>1.Procedure Specification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2.Procedure Body</a:t>
            </a:r>
          </a:p>
        </p:txBody>
      </p:sp>
    </p:spTree>
    <p:extLst>
      <p:ext uri="{BB962C8B-B14F-4D97-AF65-F5344CB8AC3E}">
        <p14:creationId xmlns:p14="http://schemas.microsoft.com/office/powerpoint/2010/main" val="2371987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 err="1"/>
              <a:t>Syn</a:t>
            </a:r>
            <a:r>
              <a:rPr lang="en-US" sz="4000" b="1" dirty="0"/>
              <a:t>:</a:t>
            </a:r>
            <a:endParaRPr lang="en-US" sz="4000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06062" y="1148660"/>
            <a:ext cx="11745532" cy="4807819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create or replace procedure 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procedurename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(arg1 mode type,arg2 mode type,...)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is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variable 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declaration,cursor,user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 defined exception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begin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....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....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exception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....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....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end 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procedurename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;</a:t>
            </a:r>
            <a:endParaRPr lang="en-US" sz="2800" b="1" i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b="1" dirty="0" smtClean="0"/>
              <a:t>Question: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28789" y="1549400"/>
            <a:ext cx="12063211" cy="465821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Write a PL/SQL stored procedure program for passing </a:t>
            </a:r>
            <a:r>
              <a:rPr lang="en-US" sz="3200" dirty="0" err="1">
                <a:solidFill>
                  <a:srgbClr val="0070C0"/>
                </a:solidFill>
              </a:rPr>
              <a:t>empno</a:t>
            </a:r>
            <a:r>
              <a:rPr lang="en-US" sz="3200" dirty="0">
                <a:solidFill>
                  <a:srgbClr val="0070C0"/>
                </a:solidFill>
              </a:rPr>
              <a:t> as a parameter that display name of the employee and his salary from </a:t>
            </a:r>
            <a:r>
              <a:rPr lang="en-US" sz="3200" dirty="0" err="1">
                <a:solidFill>
                  <a:srgbClr val="0070C0"/>
                </a:solidFill>
              </a:rPr>
              <a:t>emp</a:t>
            </a:r>
            <a:r>
              <a:rPr lang="en-US" sz="3200" dirty="0">
                <a:solidFill>
                  <a:srgbClr val="0070C0"/>
                </a:solidFill>
              </a:rPr>
              <a:t> table ?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Write a PL/SQL stored procedure program for passing </a:t>
            </a:r>
            <a:r>
              <a:rPr lang="en-US" sz="3200" dirty="0" err="1">
                <a:solidFill>
                  <a:srgbClr val="0070C0"/>
                </a:solidFill>
              </a:rPr>
              <a:t>deptno</a:t>
            </a:r>
            <a:r>
              <a:rPr lang="en-US" sz="3200" dirty="0">
                <a:solidFill>
                  <a:srgbClr val="0070C0"/>
                </a:solidFill>
              </a:rPr>
              <a:t> as a parameter then display employee details from </a:t>
            </a:r>
            <a:r>
              <a:rPr lang="en-US" sz="3200" dirty="0" err="1">
                <a:solidFill>
                  <a:srgbClr val="0070C0"/>
                </a:solidFill>
              </a:rPr>
              <a:t>emp</a:t>
            </a:r>
            <a:r>
              <a:rPr lang="en-US" sz="3200" dirty="0">
                <a:solidFill>
                  <a:srgbClr val="0070C0"/>
                </a:solidFill>
              </a:rPr>
              <a:t> table based on passed </a:t>
            </a:r>
            <a:r>
              <a:rPr lang="en-US" sz="3200" dirty="0" err="1">
                <a:solidFill>
                  <a:srgbClr val="0070C0"/>
                </a:solidFill>
              </a:rPr>
              <a:t>deptno</a:t>
            </a:r>
            <a:r>
              <a:rPr lang="en-US" sz="3200" dirty="0">
                <a:solidFill>
                  <a:srgbClr val="0070C0"/>
                </a:solidFill>
              </a:rPr>
              <a:t> ?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Write a PL/SQL stored procedure program to insert a record into </a:t>
            </a:r>
            <a:r>
              <a:rPr lang="en-US" sz="3200" dirty="0" err="1">
                <a:solidFill>
                  <a:srgbClr val="0070C0"/>
                </a:solidFill>
              </a:rPr>
              <a:t>dept</a:t>
            </a:r>
            <a:r>
              <a:rPr lang="en-US" sz="3200" dirty="0">
                <a:solidFill>
                  <a:srgbClr val="0070C0"/>
                </a:solidFill>
              </a:rPr>
              <a:t> table by using IN parameter ?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9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61" y="365125"/>
            <a:ext cx="11190907" cy="69094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base"/>
            <a:r>
              <a:rPr lang="en-US" sz="4000" b="1" dirty="0" smtClean="0"/>
              <a:t>Question:</a:t>
            </a:r>
            <a:endParaRPr lang="en-US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25480" cy="4761248"/>
          </a:xfrm>
        </p:spPr>
        <p:txBody>
          <a:bodyPr>
            <a:noAutofit/>
          </a:bodyPr>
          <a:lstStyle/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 PL/SQL stored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procedutre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 for passing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ename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in parameter then return salary of the employee using out parameter from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 ?</a:t>
            </a:r>
          </a:p>
          <a:p>
            <a:pPr fontAlgn="base"/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2000" b="1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PL/SQL stored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procedutre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 for passing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deptno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in parameter then return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dname,loc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out parameter from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 ?</a:t>
            </a:r>
          </a:p>
          <a:p>
            <a:pPr fontAlgn="base"/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2000" b="1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PL/SQL stored </a:t>
            </a:r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for passing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empno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parameter then return salary for the employee by using in out parameter from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 ?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4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104290" cy="4394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In </a:t>
            </a:r>
            <a:r>
              <a:rPr lang="en-US" sz="2400" dirty="0" smtClean="0">
                <a:solidFill>
                  <a:srgbClr val="FF0000"/>
                </a:solidFill>
              </a:rPr>
              <a:t>oracle </a:t>
            </a:r>
            <a:r>
              <a:rPr lang="en-US" sz="2400" dirty="0">
                <a:solidFill>
                  <a:srgbClr val="FF0000"/>
                </a:solidFill>
              </a:rPr>
              <a:t>database if you want to pass default values into oracle then we must use either default or := operator within </a:t>
            </a:r>
            <a:r>
              <a:rPr lang="en-US" sz="2400" dirty="0" err="1">
                <a:solidFill>
                  <a:srgbClr val="FF0000"/>
                </a:solidFill>
              </a:rPr>
              <a:t>procedure,function</a:t>
            </a:r>
            <a:r>
              <a:rPr lang="en-US" sz="2400" dirty="0">
                <a:solidFill>
                  <a:srgbClr val="FF0000"/>
                </a:solidFill>
              </a:rPr>
              <a:t> in </a:t>
            </a:r>
            <a:r>
              <a:rPr lang="en-US" sz="2400" dirty="0" err="1">
                <a:solidFill>
                  <a:srgbClr val="FF0000"/>
                </a:solidFill>
              </a:rPr>
              <a:t>paramenter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err="1">
                <a:solidFill>
                  <a:srgbClr val="FF0000"/>
                </a:solidFill>
              </a:rPr>
              <a:t>Syn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parametername</a:t>
            </a:r>
            <a:r>
              <a:rPr lang="en-US" sz="2400" dirty="0">
                <a:solidFill>
                  <a:srgbClr val="FF0000"/>
                </a:solidFill>
              </a:rPr>
              <a:t> in </a:t>
            </a:r>
            <a:r>
              <a:rPr lang="en-US" sz="2400" dirty="0" err="1">
                <a:solidFill>
                  <a:srgbClr val="FF0000"/>
                </a:solidFill>
              </a:rPr>
              <a:t>datatype</a:t>
            </a:r>
            <a:r>
              <a:rPr lang="en-US" sz="2400" dirty="0">
                <a:solidFill>
                  <a:srgbClr val="FF0000"/>
                </a:solidFill>
              </a:rPr>
              <a:t> default '</a:t>
            </a:r>
            <a:r>
              <a:rPr lang="en-US" sz="2400" dirty="0" err="1">
                <a:solidFill>
                  <a:srgbClr val="FF0000"/>
                </a:solidFill>
              </a:rPr>
              <a:t>defaultvalue</a:t>
            </a:r>
            <a:r>
              <a:rPr lang="en-US" sz="2400" dirty="0">
                <a:solidFill>
                  <a:srgbClr val="FF0000"/>
                </a:solidFill>
              </a:rPr>
              <a:t>';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parametername</a:t>
            </a:r>
            <a:r>
              <a:rPr lang="en-US" sz="2400" dirty="0">
                <a:solidFill>
                  <a:srgbClr val="FF0000"/>
                </a:solidFill>
              </a:rPr>
              <a:t> in </a:t>
            </a:r>
            <a:r>
              <a:rPr lang="en-US" sz="2400" dirty="0" err="1">
                <a:solidFill>
                  <a:srgbClr val="FF0000"/>
                </a:solidFill>
              </a:rPr>
              <a:t>datatype</a:t>
            </a:r>
            <a:r>
              <a:rPr lang="en-US" sz="2400" dirty="0">
                <a:solidFill>
                  <a:srgbClr val="FF0000"/>
                </a:solidFill>
              </a:rPr>
              <a:t> := '</a:t>
            </a:r>
            <a:r>
              <a:rPr lang="en-US" sz="2400" dirty="0" err="1">
                <a:solidFill>
                  <a:srgbClr val="FF0000"/>
                </a:solidFill>
              </a:rPr>
              <a:t>defaultvalue</a:t>
            </a:r>
            <a:r>
              <a:rPr lang="en-US" sz="2400" dirty="0">
                <a:solidFill>
                  <a:srgbClr val="FF0000"/>
                </a:solidFill>
              </a:rPr>
              <a:t>';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014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6420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8200" y="1210614"/>
            <a:ext cx="10803468" cy="491973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oracle,procedure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parameter having two types of execution methods.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Positional Notations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 Notation(=&gt;)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deptins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pdname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=&gt;'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pdeptno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=&gt;20,ploc=&gt;'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ctc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0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Fuction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:</a:t>
            </a:r>
            <a:endParaRPr lang="en-US" sz="32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66120" cy="4394200"/>
          </a:xfrm>
        </p:spPr>
        <p:txBody>
          <a:bodyPr/>
          <a:lstStyle/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</a:rPr>
              <a:t>Function </a:t>
            </a:r>
            <a:r>
              <a:rPr lang="en-US" sz="2800" i="1" dirty="0">
                <a:solidFill>
                  <a:srgbClr val="0070C0"/>
                </a:solidFill>
              </a:rPr>
              <a:t>is a named PL/SQL block which is used </a:t>
            </a:r>
            <a:r>
              <a:rPr lang="en-US" sz="2800" i="1" dirty="0" smtClean="0">
                <a:solidFill>
                  <a:srgbClr val="0070C0"/>
                </a:solidFill>
              </a:rPr>
              <a:t>to </a:t>
            </a:r>
            <a:r>
              <a:rPr lang="en-US" sz="2800" i="1" dirty="0">
                <a:solidFill>
                  <a:srgbClr val="0070C0"/>
                </a:solidFill>
              </a:rPr>
              <a:t>solve </a:t>
            </a:r>
            <a:r>
              <a:rPr lang="en-US" sz="2800" i="1" dirty="0" smtClean="0">
                <a:solidFill>
                  <a:srgbClr val="0070C0"/>
                </a:solidFill>
              </a:rPr>
              <a:t>particular </a:t>
            </a:r>
            <a:r>
              <a:rPr lang="en-US" sz="2800" i="1" dirty="0">
                <a:solidFill>
                  <a:srgbClr val="0070C0"/>
                </a:solidFill>
              </a:rPr>
              <a:t>task and also function must return a value.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 err="1">
                <a:solidFill>
                  <a:srgbClr val="0070C0"/>
                </a:solidFill>
              </a:rPr>
              <a:t>Syn</a:t>
            </a:r>
            <a:r>
              <a:rPr lang="en-US" sz="2800" i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38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FF39422E-CC3E-4D1B-967E-6348BF9707D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D2268FB9-5694-42F3-8EE9-00BC38ECA62F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sunilSir</Template>
  <TotalTime>1008</TotalTime>
  <Words>1272</Words>
  <Application>Microsoft Office PowerPoint</Application>
  <PresentationFormat>Widescreen</PresentationFormat>
  <Paragraphs>208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Cambria</vt:lpstr>
      <vt:lpstr>Cascadia Mono SemiLight</vt:lpstr>
      <vt:lpstr>Constantia</vt:lpstr>
      <vt:lpstr>Courier New</vt:lpstr>
      <vt:lpstr>CSM Bold</vt:lpstr>
      <vt:lpstr>CSM Book</vt:lpstr>
      <vt:lpstr>Times New Roman</vt:lpstr>
      <vt:lpstr>Trebuchet MS</vt:lpstr>
      <vt:lpstr>Wingdings 3</vt:lpstr>
      <vt:lpstr>1_Custom Design</vt:lpstr>
      <vt:lpstr>Custom Design</vt:lpstr>
      <vt:lpstr>Facet</vt:lpstr>
      <vt:lpstr>PowerPoint Presentation</vt:lpstr>
      <vt:lpstr>SUB PROGRAMS</vt:lpstr>
      <vt:lpstr>STORED PROCEDURE</vt:lpstr>
      <vt:lpstr>Syn:</vt:lpstr>
      <vt:lpstr>Question:</vt:lpstr>
      <vt:lpstr>Question:</vt:lpstr>
      <vt:lpstr>PowerPoint Presentation</vt:lpstr>
      <vt:lpstr>PowerPoint Presentation</vt:lpstr>
      <vt:lpstr>Fuction:</vt:lpstr>
      <vt:lpstr>Question</vt:lpstr>
      <vt:lpstr>Question</vt:lpstr>
      <vt:lpstr>Question:</vt:lpstr>
      <vt:lpstr>Question:</vt:lpstr>
      <vt:lpstr>Type of Non Correlated Subquery</vt:lpstr>
      <vt:lpstr>Question:</vt:lpstr>
      <vt:lpstr>Question:</vt:lpstr>
      <vt:lpstr>Inline view</vt:lpstr>
      <vt:lpstr>correleated subquery</vt:lpstr>
      <vt:lpstr>EXISTS operator</vt:lpstr>
      <vt:lpstr>Question</vt:lpstr>
      <vt:lpstr>SEQUENCE</vt:lpstr>
      <vt:lpstr>Syn:</vt:lpstr>
      <vt:lpstr>PL/SQL</vt:lpstr>
      <vt:lpstr>Block Structure</vt:lpstr>
      <vt:lpstr>PowerPoint Presentation</vt:lpstr>
      <vt:lpstr> </vt:lpstr>
      <vt:lpstr> </vt:lpstr>
      <vt:lpstr>Print message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RANJAN SAHOO</dc:creator>
  <cp:lastModifiedBy>Sunil Kumar Choudhury</cp:lastModifiedBy>
  <cp:revision>37</cp:revision>
  <dcterms:created xsi:type="dcterms:W3CDTF">2023-05-02T17:10:56Z</dcterms:created>
  <dcterms:modified xsi:type="dcterms:W3CDTF">2023-08-07T13:29:35Z</dcterms:modified>
</cp:coreProperties>
</file>